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22"/>
  </p:notesMasterIdLst>
  <p:sldIdLst>
    <p:sldId id="261" r:id="rId2"/>
    <p:sldId id="281" r:id="rId3"/>
    <p:sldId id="262" r:id="rId4"/>
    <p:sldId id="288" r:id="rId5"/>
    <p:sldId id="271" r:id="rId6"/>
    <p:sldId id="286" r:id="rId7"/>
    <p:sldId id="280" r:id="rId8"/>
    <p:sldId id="289" r:id="rId9"/>
    <p:sldId id="270" r:id="rId10"/>
    <p:sldId id="263" r:id="rId11"/>
    <p:sldId id="273" r:id="rId12"/>
    <p:sldId id="274" r:id="rId13"/>
    <p:sldId id="272" r:id="rId14"/>
    <p:sldId id="266" r:id="rId15"/>
    <p:sldId id="287" r:id="rId16"/>
    <p:sldId id="267" r:id="rId17"/>
    <p:sldId id="284" r:id="rId18"/>
    <p:sldId id="285" r:id="rId19"/>
    <p:sldId id="278" r:id="rId20"/>
    <p:sldId id="268" r:id="rId2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ghu agarwal" initials="ra" lastIdx="1" clrIdx="0">
    <p:extLst>
      <p:ext uri="{19B8F6BF-5375-455C-9EA6-DF929625EA0E}">
        <p15:presenceInfo xmlns:p15="http://schemas.microsoft.com/office/powerpoint/2012/main" userId="2b1054ec1f13101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218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B18781D-FCC9-434A-B6B3-E6B510739B1E}" type="datetimeFigureOut">
              <a:rPr lang="en-US" smtClean="0"/>
              <a:t>12/5/2025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9B0FD44-0227-41E7-AC76-14CA5DC295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223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B0FD44-0227-41E7-AC76-14CA5DC2957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2686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B0FD44-0227-41E7-AC76-14CA5DC29571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26253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B0FD44-0227-41E7-AC76-14CA5DC29571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241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1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2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7" indent="0" algn="r">
              <a:buNone/>
              <a:defRPr>
                <a:solidFill>
                  <a:schemeClr val="tx2"/>
                </a:solidFill>
              </a:defRPr>
            </a:lvl1pPr>
            <a:lvl2pPr marL="457189" indent="0" algn="ctr">
              <a:buNone/>
            </a:lvl2pPr>
            <a:lvl3pPr marL="914378" indent="0" algn="ctr">
              <a:buNone/>
            </a:lvl3pPr>
            <a:lvl4pPr marL="1371566" indent="0" algn="ctr">
              <a:buNone/>
            </a:lvl4pPr>
            <a:lvl5pPr marL="1828754" indent="0" algn="ctr">
              <a:buNone/>
            </a:lvl5pPr>
            <a:lvl6pPr marL="2285943" indent="0" algn="ctr">
              <a:buNone/>
            </a:lvl6pPr>
            <a:lvl7pPr marL="2743132" indent="0" algn="ctr">
              <a:buNone/>
            </a:lvl7pPr>
            <a:lvl8pPr marL="3200320" indent="0" algn="ctr">
              <a:buNone/>
            </a:lvl8pPr>
            <a:lvl9pPr marL="3657509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1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sz="180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2214E7F-844C-4C09-971C-4D3E64D8FB62}" type="datetime1">
              <a:rPr lang="en-US" smtClean="0"/>
              <a:t>12/5/2025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/>
              <a:t>Graduate Projects Meeting                          December 5, 2025</a:t>
            </a:r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30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7CA7DFFE-15CA-4EF4-AABC-7BAD7E5FB0F6}" type="datetime1">
              <a:rPr lang="en-US" smtClean="0"/>
              <a:t>12/5/2025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Projects Meeting                          December 5,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4" y="274641"/>
            <a:ext cx="1777471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3328CFEF-0EB9-4042-8E7D-11797B8F3034}" type="datetime1">
              <a:rPr lang="en-US" smtClean="0"/>
              <a:t>12/5/2025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Projects Meeting                          December 5,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9822516E-05B0-437F-9600-3D766997BDC1}" type="datetime1">
              <a:rPr lang="en-US" smtClean="0"/>
              <a:t>12/5/2025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Projects Meeting                          December 5,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130C4F36-1493-4960-9B97-A9FF2550600E}" type="datetime1">
              <a:rPr lang="en-US" smtClean="0"/>
              <a:t>12/5/2025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Projects Meeting                          December 5,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9"/>
            <a:ext cx="4038600" cy="4525963"/>
          </a:xfrm>
        </p:spPr>
        <p:txBody>
          <a:bodyPr/>
          <a:lstStyle>
            <a:lvl1pPr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18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18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539A2CEA-9334-412D-9C21-80B9BB78C9FE}" type="datetime1">
              <a:rPr lang="en-US" smtClean="0"/>
              <a:t>12/5/2025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Projects Meeting                          December 5, 2025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7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1444295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444295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35C9CBA4-DA07-4B74-88AE-754581AA0153}" type="datetime1">
              <a:rPr lang="en-US" smtClean="0"/>
              <a:t>12/5/2025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Projects Meeting                          December 5, 2025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1195D094-343B-4219-AAC5-8E49BE6F6CF5}" type="datetime1">
              <a:rPr lang="en-US" smtClean="0"/>
              <a:t>12/5/2025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Projects Meeting                          December 5, 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0381F24A-EF93-439A-B615-94F4DCD375E1}" type="datetime1">
              <a:rPr lang="en-US" smtClean="0"/>
              <a:t>12/5/2025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Projects Meeting                          December 5, 2025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CDA2271D-4229-4EAC-B450-CECE66F6B78A}" type="datetime1">
              <a:rPr lang="en-US" smtClean="0"/>
              <a:t>12/5/2025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Projects Meeting                          December 5, 2025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3"/>
            <a:ext cx="7162800" cy="648232"/>
          </a:xfrm>
          <a:noFill/>
        </p:spPr>
        <p:txBody>
          <a:bodyPr lIns="91440" tIns="0" rIns="91440" anchor="t"/>
          <a:lstStyle>
            <a:lvl1pPr marL="0" marR="18287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3982076-D2C5-4398-8727-36BCD8A8AA4C}" type="datetime1">
              <a:rPr lang="en-US" smtClean="0"/>
              <a:t>12/5/2025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3" y="6407945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/>
              <a:t>Graduate Projects Meeting                          December 5, 2025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3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7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3" y="5791254"/>
            <a:ext cx="3402315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9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7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3" y="5791254"/>
            <a:ext cx="3402315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9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9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3" y="6407945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/>
              <a:t>Graduate Projects Meeting                          December 5, 2025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5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51" indent="-256025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76" indent="-228594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14" indent="-228594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72" indent="-228594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indent="-228594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160" indent="-228594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754" indent="-228594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348" indent="-228594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5943" indent="-228594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jsu.edu/me/docs/msme_currentstudents-candidacy_form_instructions_02_05_19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jsu.edu/me/graduate/current-msme/advising/project-and-thesis/project-proposal.php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jsu.edu/me/docs/project_thesis_proposal-MSME%20Proposal%20DocuSign%20guide-20230118.pd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60000"/>
              </a:lnSpc>
              <a:spcBef>
                <a:spcPts val="0"/>
              </a:spcBef>
            </a:pPr>
            <a:endParaRPr lang="en-US" sz="3100" dirty="0"/>
          </a:p>
          <a:p>
            <a:pPr marL="624076" indent="-514350">
              <a:lnSpc>
                <a:spcPct val="16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3100" dirty="0"/>
              <a:t>Understand the Course Requirements and Procedures</a:t>
            </a:r>
          </a:p>
          <a:p>
            <a:pPr marL="624076" indent="-514350">
              <a:lnSpc>
                <a:spcPct val="16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3100" dirty="0"/>
              <a:t>Project Proposal Requirements</a:t>
            </a:r>
          </a:p>
          <a:p>
            <a:pPr marL="624076" indent="-514350">
              <a:lnSpc>
                <a:spcPct val="16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3100" dirty="0"/>
              <a:t>Exploring the available Projects</a:t>
            </a:r>
          </a:p>
          <a:p>
            <a:pPr marL="624076" indent="-514350">
              <a:lnSpc>
                <a:spcPct val="16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3100" dirty="0"/>
              <a:t>How to add the course</a:t>
            </a:r>
          </a:p>
          <a:p>
            <a:pPr marL="624076" indent="-514350">
              <a:lnSpc>
                <a:spcPct val="160000"/>
              </a:lnSpc>
              <a:spcBef>
                <a:spcPts val="0"/>
              </a:spcBef>
              <a:buFont typeface="+mj-lt"/>
              <a:buAutoNum type="arabicPeriod"/>
            </a:pPr>
            <a:endParaRPr lang="en-US" sz="3100" dirty="0"/>
          </a:p>
          <a:p>
            <a:pPr>
              <a:lnSpc>
                <a:spcPct val="200000"/>
              </a:lnSpc>
            </a:pPr>
            <a:endParaRPr lang="en-US" sz="3100" dirty="0"/>
          </a:p>
          <a:p>
            <a:pPr>
              <a:lnSpc>
                <a:spcPct val="200000"/>
              </a:lnSpc>
            </a:pPr>
            <a:endParaRPr lang="en-US" sz="3100" dirty="0"/>
          </a:p>
          <a:p>
            <a:pPr>
              <a:lnSpc>
                <a:spcPct val="200000"/>
              </a:lnSpc>
            </a:pPr>
            <a:endParaRPr lang="en-US" sz="31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00400" y="6407945"/>
            <a:ext cx="4800600" cy="365125"/>
          </a:xfrm>
        </p:spPr>
        <p:txBody>
          <a:bodyPr/>
          <a:lstStyle/>
          <a:p>
            <a:pPr algn="l"/>
            <a:r>
              <a:rPr lang="en-US" dirty="0"/>
              <a:t>Graduate Projects Meeting                          December 5,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06690"/>
          </a:xfrm>
        </p:spPr>
        <p:txBody>
          <a:bodyPr>
            <a:normAutofit fontScale="90000"/>
          </a:bodyPr>
          <a:lstStyle/>
          <a:p>
            <a:pPr algn="ctr"/>
            <a:br>
              <a:rPr lang="en-US" dirty="0">
                <a:solidFill>
                  <a:srgbClr val="0070C0"/>
                </a:solidFill>
              </a:rPr>
            </a:br>
            <a:br>
              <a:rPr lang="en-US" dirty="0">
                <a:solidFill>
                  <a:srgbClr val="0070C0"/>
                </a:solidFill>
              </a:rPr>
            </a:br>
            <a:br>
              <a:rPr lang="en-US" dirty="0">
                <a:solidFill>
                  <a:srgbClr val="0070C0"/>
                </a:solidFill>
              </a:rPr>
            </a:br>
            <a:r>
              <a:rPr lang="en-US" sz="3100" dirty="0"/>
              <a:t>Graduate Projects Meeting</a:t>
            </a:r>
            <a:br>
              <a:rPr lang="en-US" sz="3100" dirty="0"/>
            </a:br>
            <a:r>
              <a:rPr lang="en-US" sz="3100" dirty="0"/>
              <a:t>December 5, 2025</a:t>
            </a:r>
            <a:br>
              <a:rPr lang="en-US" dirty="0"/>
            </a:br>
            <a:br>
              <a:rPr lang="en-US" sz="1300" dirty="0"/>
            </a:br>
            <a:r>
              <a:rPr lang="en-US" sz="4000" dirty="0">
                <a:solidFill>
                  <a:srgbClr val="0070C0"/>
                </a:solidFill>
              </a:rPr>
              <a:t>Project Initiation Steps</a:t>
            </a:r>
            <a:br>
              <a:rPr lang="en-US" sz="4000" dirty="0">
                <a:solidFill>
                  <a:srgbClr val="0070C0"/>
                </a:solidFill>
              </a:rPr>
            </a:br>
            <a:br>
              <a:rPr lang="en-US" dirty="0">
                <a:solidFill>
                  <a:srgbClr val="0070C0"/>
                </a:solidFill>
              </a:rPr>
            </a:b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5437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8162" y="914400"/>
            <a:ext cx="8229600" cy="4953000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276600" y="6407945"/>
            <a:ext cx="4876800" cy="365125"/>
          </a:xfrm>
        </p:spPr>
        <p:txBody>
          <a:bodyPr/>
          <a:lstStyle/>
          <a:p>
            <a:r>
              <a:rPr lang="en-US"/>
              <a:t>Graduate Projects Meeting                          December 5, 2025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10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4. Post-Proposal Requirements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CB51CA5-D01F-4E4C-8F5E-DD18B0A303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569" y="1319212"/>
            <a:ext cx="8324850" cy="421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319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109DA7-C91B-4E49-89AB-9FBBEB4D9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Projects Meeting                          December 5, 2025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3E518E-F388-4897-B5E0-51D3AFDB2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11</a:t>
            </a:fld>
            <a:endParaRPr lang="en-US" dirty="0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0F809CDC-2F82-4B5B-A34F-C8A5D8CE5A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983" y="457200"/>
            <a:ext cx="8302178" cy="5505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9327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FE236E9-41DE-4D8F-8455-FBC1CD1F0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990600"/>
            <a:ext cx="8458200" cy="4495800"/>
          </a:xfrm>
        </p:spPr>
        <p:txBody>
          <a:bodyPr>
            <a:normAutofit/>
          </a:bodyPr>
          <a:lstStyle/>
          <a:p>
            <a:pPr marL="109725" indent="0">
              <a:buNone/>
            </a:pPr>
            <a:endParaRPr lang="en-US" sz="2800" dirty="0"/>
          </a:p>
          <a:p>
            <a:pPr marL="109725" indent="0">
              <a:buNone/>
            </a:pPr>
            <a:endParaRPr lang="en-US" sz="2800" dirty="0"/>
          </a:p>
          <a:p>
            <a:pPr marL="109725" indent="0">
              <a:buNone/>
            </a:pPr>
            <a:endParaRPr lang="en-US" sz="2800" dirty="0"/>
          </a:p>
          <a:p>
            <a:pPr marL="109725" indent="0">
              <a:buNone/>
            </a:pPr>
            <a:endParaRPr lang="en-US" sz="2800" dirty="0"/>
          </a:p>
          <a:p>
            <a:pPr marL="109725" indent="0">
              <a:buNone/>
            </a:pPr>
            <a:endParaRPr lang="en-US" sz="2800" dirty="0"/>
          </a:p>
          <a:p>
            <a:pPr marL="109725" indent="0">
              <a:buNone/>
            </a:pPr>
            <a:endParaRPr lang="en-US" sz="2800" dirty="0"/>
          </a:p>
          <a:p>
            <a:pPr marL="109725" indent="0">
              <a:buNone/>
            </a:pPr>
            <a:r>
              <a:rPr lang="en-US" sz="2200" b="1" i="1" dirty="0"/>
              <a:t>NOTE: This is scheduled by the ME office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C6B6C8B-0D7F-467D-B801-28300C740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62400" y="6407945"/>
            <a:ext cx="4191000" cy="365125"/>
          </a:xfrm>
        </p:spPr>
        <p:txBody>
          <a:bodyPr/>
          <a:lstStyle/>
          <a:p>
            <a:r>
              <a:rPr lang="en-US"/>
              <a:t>Graduate Projects Meeting                          December 5, 2025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DA0323-A8EA-493D-960B-15E33DE68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12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2AC289C-C359-4CD7-A7A0-9F9DEF07C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576071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5. Oral Presentation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6ED9393-4E55-4B88-AF9C-1B75E5E6D7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066800"/>
            <a:ext cx="7924800" cy="2914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347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20441EC-D006-44E2-8986-9F55DA2AB0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/>
          <a:lstStyle/>
          <a:p>
            <a:pPr marL="109725" indent="0">
              <a:buNone/>
            </a:pPr>
            <a:r>
              <a:rPr lang="en-US" b="1" dirty="0"/>
              <a:t>Before the Oral presentation:</a:t>
            </a:r>
          </a:p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94C7DB-D90B-4E26-AC43-CADA02B8F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Projects Meeting                          December 5, 2025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80856C-48B7-47BE-B80B-B4C2CC715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13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A29C7AA-A024-4164-A37D-89569769C9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0552" y="228600"/>
            <a:ext cx="8229600" cy="639762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5. Oral Presentation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9579094-E83E-426E-9B9F-2335E56798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538" y="1990725"/>
            <a:ext cx="8162925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0692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1"/>
            <a:ext cx="8229600" cy="4940491"/>
          </a:xfrm>
        </p:spPr>
        <p:txBody>
          <a:bodyPr/>
          <a:lstStyle/>
          <a:p>
            <a:pPr marL="109725" indent="0">
              <a:buNone/>
            </a:pPr>
            <a:endParaRPr lang="en-US" b="1" dirty="0"/>
          </a:p>
          <a:p>
            <a:pPr marL="109725" indent="0">
              <a:spcBef>
                <a:spcPts val="0"/>
              </a:spcBef>
              <a:buNone/>
            </a:pPr>
            <a:r>
              <a:rPr lang="en-US" sz="2400" dirty="0"/>
              <a:t>1. Midterm Report: Check with your committee chair </a:t>
            </a:r>
          </a:p>
          <a:p>
            <a:pPr marL="109725" indent="0">
              <a:spcBef>
                <a:spcPts val="0"/>
              </a:spcBef>
              <a:buNone/>
            </a:pPr>
            <a:endParaRPr lang="en-US" sz="2400" dirty="0"/>
          </a:p>
          <a:p>
            <a:pPr marL="109725" indent="0">
              <a:spcBef>
                <a:spcPts val="0"/>
              </a:spcBef>
              <a:buNone/>
            </a:pPr>
            <a:r>
              <a:rPr lang="en-US" sz="2400" dirty="0"/>
              <a:t>2. Oral Presentation</a:t>
            </a:r>
            <a:endParaRPr lang="en-US" sz="2400" b="1" i="1" dirty="0"/>
          </a:p>
          <a:p>
            <a:pPr marL="109725" indent="0">
              <a:spcBef>
                <a:spcPts val="0"/>
              </a:spcBef>
              <a:buNone/>
            </a:pPr>
            <a:endParaRPr lang="en-US" sz="2400" dirty="0"/>
          </a:p>
          <a:p>
            <a:pPr marL="109725" indent="0">
              <a:spcBef>
                <a:spcPts val="0"/>
              </a:spcBef>
              <a:buNone/>
            </a:pPr>
            <a:r>
              <a:rPr lang="en-US" sz="2400" dirty="0"/>
              <a:t>3. Final Report (draft): Before you make the Oral  </a:t>
            </a:r>
          </a:p>
          <a:p>
            <a:pPr marL="109725" indent="0">
              <a:spcBef>
                <a:spcPts val="0"/>
              </a:spcBef>
              <a:buNone/>
            </a:pPr>
            <a:r>
              <a:rPr lang="en-US" sz="2400" dirty="0"/>
              <a:t>    presentation</a:t>
            </a:r>
          </a:p>
          <a:p>
            <a:pPr marL="109725" indent="0">
              <a:spcBef>
                <a:spcPts val="0"/>
              </a:spcBef>
              <a:buNone/>
            </a:pPr>
            <a:endParaRPr lang="en-US" sz="2400" dirty="0"/>
          </a:p>
          <a:p>
            <a:pPr marL="109725" indent="0">
              <a:spcBef>
                <a:spcPts val="0"/>
              </a:spcBef>
              <a:buNone/>
            </a:pPr>
            <a:r>
              <a:rPr lang="en-US" sz="2400" dirty="0"/>
              <a:t>4. Advisory committee consultation form</a:t>
            </a:r>
          </a:p>
          <a:p>
            <a:pPr marL="109725" indent="0">
              <a:spcBef>
                <a:spcPts val="0"/>
              </a:spcBef>
              <a:buNone/>
            </a:pPr>
            <a:endParaRPr lang="en-US" sz="2400" dirty="0"/>
          </a:p>
          <a:p>
            <a:pPr marL="109725" indent="0">
              <a:spcBef>
                <a:spcPts val="0"/>
              </a:spcBef>
              <a:buNone/>
            </a:pPr>
            <a:r>
              <a:rPr lang="en-US" sz="2400" dirty="0"/>
              <a:t>4. Final Report: For due date, check with your Committee Chair</a:t>
            </a:r>
          </a:p>
          <a:p>
            <a:pPr marL="109725" indent="0">
              <a:buNone/>
            </a:pPr>
            <a:endParaRPr lang="en-US" sz="2400" dirty="0"/>
          </a:p>
          <a:p>
            <a:pPr marL="880088" lvl="1" indent="-514337">
              <a:buFont typeface="+mj-lt"/>
              <a:buAutoNum type="arabicPeriod"/>
            </a:pPr>
            <a:endParaRPr lang="en-US" dirty="0"/>
          </a:p>
          <a:p>
            <a:pPr marL="880088" lvl="1" indent="-514337">
              <a:buFont typeface="+mj-lt"/>
              <a:buAutoNum type="arabicPeriod"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429000" y="6407945"/>
            <a:ext cx="5029200" cy="365125"/>
          </a:xfrm>
        </p:spPr>
        <p:txBody>
          <a:bodyPr/>
          <a:lstStyle/>
          <a:p>
            <a:r>
              <a:rPr lang="en-US"/>
              <a:t>Graduate Projects Meeting                          December 5, 2025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14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chemeClr val="bg2">
                    <a:lumMod val="50000"/>
                  </a:schemeClr>
                </a:solidFill>
              </a:rPr>
              <a:t>Deliverables</a:t>
            </a:r>
          </a:p>
        </p:txBody>
      </p:sp>
    </p:spTree>
    <p:extLst>
      <p:ext uri="{BB962C8B-B14F-4D97-AF65-F5344CB8AC3E}">
        <p14:creationId xmlns:p14="http://schemas.microsoft.com/office/powerpoint/2010/main" val="2421985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9ABD8E-3D93-4EAE-B68E-BA975C3F5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Projects Meeting                          December 5, 2025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FA7889-8BA5-40CD-B121-191C23018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15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C28E574-2E09-4C8C-826F-8C2CC006C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chemeClr val="bg2">
                    <a:lumMod val="50000"/>
                  </a:schemeClr>
                </a:solidFill>
              </a:rPr>
              <a:t>How to Arrange for the Oral Presentation?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CC2179F4-845C-49A1-9FA7-19784EC2DAD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47950" y="2895600"/>
            <a:ext cx="3848100" cy="2990850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E8806F1-7FF1-42CE-AA10-914E528CF19C}"/>
              </a:ext>
            </a:extLst>
          </p:cNvPr>
          <p:cNvSpPr txBox="1"/>
          <p:nvPr/>
        </p:nvSpPr>
        <p:spPr>
          <a:xfrm>
            <a:off x="466531" y="1447878"/>
            <a:ext cx="84034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Contact the ME office to schedule your oral presentation. The ME office will contact your advisory committee and schedule your presentation.</a:t>
            </a:r>
          </a:p>
        </p:txBody>
      </p:sp>
    </p:spTree>
    <p:extLst>
      <p:ext uri="{BB962C8B-B14F-4D97-AF65-F5344CB8AC3E}">
        <p14:creationId xmlns:p14="http://schemas.microsoft.com/office/powerpoint/2010/main" val="32081053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1703D9F-2928-4C19-8E6A-F4249FE8D4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You must have an </a:t>
            </a:r>
            <a:r>
              <a:rPr lang="en-US" sz="2800" b="1" u="sng" dirty="0">
                <a:solidFill>
                  <a:srgbClr val="FF0000"/>
                </a:solidFill>
              </a:rPr>
              <a:t>approved</a:t>
            </a:r>
            <a:r>
              <a:rPr lang="en-US" sz="2800" dirty="0"/>
              <a:t> proposal to get an add code.</a:t>
            </a:r>
          </a:p>
          <a:p>
            <a:endParaRPr lang="en-US" sz="2800" dirty="0"/>
          </a:p>
          <a:p>
            <a:r>
              <a:rPr lang="en-US" sz="2800" dirty="0"/>
              <a:t>After the proposal is fully approved, ask your committee chair for an add code for the course</a:t>
            </a:r>
          </a:p>
          <a:p>
            <a:endParaRPr lang="en-US" sz="2800" dirty="0"/>
          </a:p>
          <a:p>
            <a:r>
              <a:rPr lang="en-US" sz="2800" dirty="0"/>
              <a:t>No Pre-registration allowed</a:t>
            </a:r>
          </a:p>
          <a:p>
            <a:endParaRPr lang="en-US" sz="2400" i="1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E4589E-5CA3-4900-B4EC-057C47BD3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2800" y="6407945"/>
            <a:ext cx="4648200" cy="365125"/>
          </a:xfrm>
        </p:spPr>
        <p:txBody>
          <a:bodyPr/>
          <a:lstStyle/>
          <a:p>
            <a:r>
              <a:rPr lang="en-US"/>
              <a:t>Graduate Projects Meeting                          December 5, 2025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198A7D-F541-44D1-85CB-86708FCED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16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B191791-707C-41FF-B6E0-293490BF5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bg2">
                    <a:lumMod val="50000"/>
                  </a:schemeClr>
                </a:solidFill>
              </a:rPr>
              <a:t>How to Add ME 295 A or ME 299</a:t>
            </a:r>
          </a:p>
        </p:txBody>
      </p:sp>
    </p:spTree>
    <p:extLst>
      <p:ext uri="{BB962C8B-B14F-4D97-AF65-F5344CB8AC3E}">
        <p14:creationId xmlns:p14="http://schemas.microsoft.com/office/powerpoint/2010/main" val="1439378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2BF4C68-8716-4BB9-8FBD-3351A0D119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940491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9600" b="1" dirty="0"/>
              <a:t>This Semester: </a:t>
            </a:r>
          </a:p>
          <a:p>
            <a:pPr marL="0">
              <a:lnSpc>
                <a:spcPct val="150000"/>
              </a:lnSpc>
              <a:spcBef>
                <a:spcPts val="0"/>
              </a:spcBef>
            </a:pPr>
            <a:endParaRPr lang="en-US" sz="3800" b="1" dirty="0"/>
          </a:p>
          <a:p>
            <a:pPr marL="0">
              <a:lnSpc>
                <a:spcPct val="150000"/>
              </a:lnSpc>
              <a:spcBef>
                <a:spcPts val="0"/>
              </a:spcBef>
            </a:pPr>
            <a:r>
              <a:rPr lang="en-US" sz="8000" b="1" dirty="0"/>
              <a:t>December 5, 2025</a:t>
            </a:r>
          </a:p>
          <a:p>
            <a:pPr marL="493764" lvl="2">
              <a:lnSpc>
                <a:spcPct val="150000"/>
              </a:lnSpc>
              <a:spcBef>
                <a:spcPts val="0"/>
              </a:spcBef>
            </a:pPr>
            <a:r>
              <a:rPr lang="en-US" sz="8800" i="1" dirty="0"/>
              <a:t>Project Initiation Meeting</a:t>
            </a:r>
          </a:p>
          <a:p>
            <a:pPr marL="256025" lvl="1">
              <a:lnSpc>
                <a:spcPct val="150000"/>
              </a:lnSpc>
              <a:spcBef>
                <a:spcPts val="0"/>
              </a:spcBef>
            </a:pPr>
            <a:endParaRPr lang="en-US" sz="2500" i="1" dirty="0"/>
          </a:p>
          <a:p>
            <a:pPr marL="0">
              <a:lnSpc>
                <a:spcPct val="150000"/>
              </a:lnSpc>
              <a:spcBef>
                <a:spcPts val="0"/>
              </a:spcBef>
            </a:pPr>
            <a:r>
              <a:rPr lang="en-US" sz="8400" b="1" dirty="0"/>
              <a:t>December 5, 2025, through December 15, 2025</a:t>
            </a:r>
            <a:endParaRPr lang="en-US" sz="8400" b="1" i="1" dirty="0"/>
          </a:p>
          <a:p>
            <a:pPr marL="493764" lvl="2">
              <a:lnSpc>
                <a:spcPct val="150000"/>
              </a:lnSpc>
              <a:spcBef>
                <a:spcPts val="0"/>
              </a:spcBef>
            </a:pPr>
            <a:r>
              <a:rPr lang="en-US" sz="8800" i="1" dirty="0"/>
              <a:t> 1. Search for Possible Projects</a:t>
            </a:r>
          </a:p>
          <a:p>
            <a:pPr marL="493764" lvl="2">
              <a:lnSpc>
                <a:spcPct val="150000"/>
              </a:lnSpc>
              <a:spcBef>
                <a:spcPts val="0"/>
              </a:spcBef>
            </a:pPr>
            <a:r>
              <a:rPr lang="en-US" sz="8800" i="1" dirty="0"/>
              <a:t> 2. Contact ME Professors and select a Committee Chair</a:t>
            </a:r>
          </a:p>
          <a:p>
            <a:pPr marL="493764" lvl="2">
              <a:lnSpc>
                <a:spcPct val="150000"/>
              </a:lnSpc>
              <a:spcBef>
                <a:spcPts val="0"/>
              </a:spcBef>
            </a:pPr>
            <a:r>
              <a:rPr lang="en-US" sz="8800" i="1" dirty="0"/>
              <a:t> 3. Form the advisory committee</a:t>
            </a:r>
          </a:p>
          <a:p>
            <a:pPr marL="493764" lvl="2">
              <a:lnSpc>
                <a:spcPct val="150000"/>
              </a:lnSpc>
              <a:spcBef>
                <a:spcPts val="0"/>
              </a:spcBef>
            </a:pPr>
            <a:r>
              <a:rPr lang="en-US" sz="8800" i="1" dirty="0"/>
              <a:t> 4. Conduct a literature search on the project-topic and prepare a draft of the project proposal.</a:t>
            </a:r>
          </a:p>
          <a:p>
            <a:pPr marL="27431" lvl="1" indent="0">
              <a:lnSpc>
                <a:spcPct val="150000"/>
              </a:lnSpc>
              <a:spcBef>
                <a:spcPts val="0"/>
              </a:spcBef>
              <a:buNone/>
            </a:pPr>
            <a:br>
              <a:rPr lang="en-US" sz="8000" dirty="0"/>
            </a:br>
            <a:br>
              <a:rPr lang="en-US" dirty="0"/>
            </a:br>
            <a:r>
              <a:rPr lang="en-US" dirty="0"/>
              <a:t> 	</a:t>
            </a:r>
            <a:endParaRPr lang="en-US" sz="3200" dirty="0"/>
          </a:p>
          <a:p>
            <a:pPr marL="0">
              <a:lnSpc>
                <a:spcPct val="150000"/>
              </a:lnSpc>
              <a:spcBef>
                <a:spcPts val="0"/>
              </a:spcBef>
            </a:pPr>
            <a:endParaRPr lang="en-US" sz="3600" b="1" dirty="0"/>
          </a:p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0610BA-E429-4E1F-8694-EE6D8E04F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Projects Meeting                          December 5, 2025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1B0172-2229-4F0D-9738-980CE8BFA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65029" y="6407945"/>
            <a:ext cx="365760" cy="365125"/>
          </a:xfrm>
        </p:spPr>
        <p:txBody>
          <a:bodyPr/>
          <a:lstStyle/>
          <a:p>
            <a:fld id="{920D4317-F89C-486C-91B7-DD20B4A946FF}" type="slidenum">
              <a:rPr lang="en-US" smtClean="0"/>
              <a:t>17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D6EAEB8-CBB3-4AB0-8DD0-66D8BF5F1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bg2">
                    <a:lumMod val="50000"/>
                  </a:schemeClr>
                </a:solidFill>
              </a:rPr>
              <a:t>Important dates and Deadlines</a:t>
            </a:r>
          </a:p>
        </p:txBody>
      </p:sp>
    </p:spTree>
    <p:extLst>
      <p:ext uri="{BB962C8B-B14F-4D97-AF65-F5344CB8AC3E}">
        <p14:creationId xmlns:p14="http://schemas.microsoft.com/office/powerpoint/2010/main" val="972872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2BF4C68-8716-4BB9-8FBD-3351A0D119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6801"/>
            <a:ext cx="8229600" cy="5410199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600" b="1" dirty="0"/>
              <a:t>Next Semester</a:t>
            </a:r>
          </a:p>
          <a:p>
            <a:pPr marL="0">
              <a:lnSpc>
                <a:spcPct val="150000"/>
              </a:lnSpc>
              <a:spcBef>
                <a:spcPts val="0"/>
              </a:spcBef>
            </a:pPr>
            <a:r>
              <a:rPr lang="en-US" sz="3600" b="1" dirty="0"/>
              <a:t>January 22, 2026, through February 6, 2026: </a:t>
            </a:r>
            <a:endParaRPr lang="en-US" sz="3600" i="1" dirty="0"/>
          </a:p>
          <a:p>
            <a:pPr marL="493764" lvl="2">
              <a:lnSpc>
                <a:spcPct val="150000"/>
              </a:lnSpc>
              <a:spcBef>
                <a:spcPts val="0"/>
              </a:spcBef>
            </a:pPr>
            <a:r>
              <a:rPr lang="en-US" sz="3600" i="1" dirty="0"/>
              <a:t>Finalize the draft of the project proposal</a:t>
            </a:r>
          </a:p>
          <a:p>
            <a:pPr marL="493764" lvl="2">
              <a:lnSpc>
                <a:spcPct val="150000"/>
              </a:lnSpc>
              <a:spcBef>
                <a:spcPts val="0"/>
              </a:spcBef>
            </a:pPr>
            <a:r>
              <a:rPr lang="en-US" sz="3600" i="1" dirty="0"/>
              <a:t>Have the proposal approved by the advisory committee</a:t>
            </a:r>
          </a:p>
          <a:p>
            <a:pPr marL="493764" lvl="2">
              <a:lnSpc>
                <a:spcPct val="150000"/>
              </a:lnSpc>
              <a:spcBef>
                <a:spcPts val="0"/>
              </a:spcBef>
            </a:pPr>
            <a:r>
              <a:rPr lang="en-US" sz="3600" i="1" dirty="0"/>
              <a:t>Be ready to submit the proposal to the department office</a:t>
            </a:r>
          </a:p>
          <a:p>
            <a:pPr marL="265170" lvl="2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600" i="1" dirty="0"/>
          </a:p>
          <a:p>
            <a:pPr marL="457200" indent="-457200">
              <a:lnSpc>
                <a:spcPct val="150000"/>
              </a:lnSpc>
              <a:spcBef>
                <a:spcPts val="0"/>
              </a:spcBef>
            </a:pPr>
            <a:r>
              <a:rPr lang="en-US" sz="3600" b="1" dirty="0"/>
              <a:t>February 9, 2026: </a:t>
            </a:r>
            <a:r>
              <a:rPr lang="en-US" sz="3600" i="1" dirty="0"/>
              <a:t>Submit the approved proposal to the ME office, for review and approval by the Graduate Advisor and the department Chair</a:t>
            </a:r>
          </a:p>
          <a:p>
            <a:pPr marL="457200" indent="-457200">
              <a:lnSpc>
                <a:spcPct val="150000"/>
              </a:lnSpc>
              <a:spcBef>
                <a:spcPts val="0"/>
              </a:spcBef>
            </a:pPr>
            <a:endParaRPr lang="en-US" sz="3600" i="1" dirty="0"/>
          </a:p>
          <a:p>
            <a:pPr marL="457200" indent="-457200">
              <a:lnSpc>
                <a:spcPct val="150000"/>
              </a:lnSpc>
              <a:spcBef>
                <a:spcPts val="0"/>
              </a:spcBef>
            </a:pPr>
            <a:r>
              <a:rPr lang="en-US" sz="3600" b="1" dirty="0"/>
              <a:t>February 17, 2026</a:t>
            </a:r>
            <a:r>
              <a:rPr lang="en-US" sz="3600" dirty="0"/>
              <a:t>: </a:t>
            </a:r>
            <a:r>
              <a:rPr lang="en-US" sz="3600" b="1" i="1" dirty="0">
                <a:solidFill>
                  <a:srgbClr val="FF0000"/>
                </a:solidFill>
              </a:rPr>
              <a:t>University</a:t>
            </a:r>
            <a:r>
              <a:rPr lang="en-US" sz="3600" dirty="0"/>
              <a:t> </a:t>
            </a:r>
            <a:r>
              <a:rPr lang="en-US" sz="3600" b="1" i="1" dirty="0">
                <a:solidFill>
                  <a:srgbClr val="FF0000"/>
                </a:solidFill>
              </a:rPr>
              <a:t>Deadline for adding a course</a:t>
            </a:r>
          </a:p>
          <a:p>
            <a:pPr marL="265170" lvl="2" indent="0">
              <a:lnSpc>
                <a:spcPct val="150000"/>
              </a:lnSpc>
              <a:spcBef>
                <a:spcPts val="0"/>
              </a:spcBef>
              <a:buNone/>
            </a:pPr>
            <a:br>
              <a:rPr lang="en-US" dirty="0"/>
            </a:br>
            <a:r>
              <a:rPr lang="en-US" dirty="0"/>
              <a:t> 	</a:t>
            </a:r>
            <a:endParaRPr lang="en-US" sz="3200" dirty="0"/>
          </a:p>
          <a:p>
            <a:pPr marL="0">
              <a:lnSpc>
                <a:spcPct val="150000"/>
              </a:lnSpc>
              <a:spcBef>
                <a:spcPts val="0"/>
              </a:spcBef>
            </a:pPr>
            <a:endParaRPr lang="en-US" sz="3600" b="1" dirty="0"/>
          </a:p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0610BA-E429-4E1F-8694-EE6D8E04F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Projects Meeting                          December 5, 2025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1B0172-2229-4F0D-9738-980CE8BFA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18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D6EAEB8-CBB3-4AB0-8DD0-66D8BF5F1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bg2">
                    <a:lumMod val="50000"/>
                  </a:schemeClr>
                </a:solidFill>
              </a:rPr>
              <a:t>Important dates and Deadlines</a:t>
            </a:r>
          </a:p>
        </p:txBody>
      </p:sp>
    </p:spTree>
    <p:extLst>
      <p:ext uri="{BB962C8B-B14F-4D97-AF65-F5344CB8AC3E}">
        <p14:creationId xmlns:p14="http://schemas.microsoft.com/office/powerpoint/2010/main" val="2157150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258AF53-5539-4BEB-A600-07EAA0F214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6801"/>
            <a:ext cx="8229600" cy="4940491"/>
          </a:xfrm>
        </p:spPr>
        <p:txBody>
          <a:bodyPr>
            <a:normAutofit/>
          </a:bodyPr>
          <a:lstStyle/>
          <a:p>
            <a:pPr marL="109725" indent="0" fontAlgn="t">
              <a:buNone/>
            </a:pPr>
            <a:endParaRPr lang="en-US" sz="2800" i="1" dirty="0"/>
          </a:p>
          <a:p>
            <a:pPr marL="109725" indent="0" fontAlgn="t">
              <a:buNone/>
            </a:pPr>
            <a:r>
              <a:rPr lang="en-US" sz="2800" i="1" dirty="0"/>
              <a:t>When your proposal is approved by the ME office, you can obtain the add code from your committee chair.</a:t>
            </a:r>
          </a:p>
          <a:p>
            <a:pPr marL="109725" indent="0">
              <a:buNone/>
            </a:pPr>
            <a:endParaRPr lang="en-US" sz="28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4F72D5-CC76-4F21-BC1E-99B24A895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Projects Meeting                          December 5, 2025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C5AF09-DDCB-497E-B644-26644B7AE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19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B33435-E02E-4B45-9A51-C031C7098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576071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chemeClr val="bg2">
                    <a:lumMod val="50000"/>
                  </a:schemeClr>
                </a:solidFill>
              </a:rPr>
              <a:t>Note</a:t>
            </a:r>
          </a:p>
        </p:txBody>
      </p:sp>
    </p:spTree>
    <p:extLst>
      <p:ext uri="{BB962C8B-B14F-4D97-AF65-F5344CB8AC3E}">
        <p14:creationId xmlns:p14="http://schemas.microsoft.com/office/powerpoint/2010/main" val="2468725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5" indent="0">
              <a:lnSpc>
                <a:spcPct val="160000"/>
              </a:lnSpc>
              <a:spcBef>
                <a:spcPts val="0"/>
              </a:spcBef>
              <a:buNone/>
            </a:pPr>
            <a:r>
              <a:rPr lang="en-US" sz="3100" dirty="0"/>
              <a:t>Prerequisites for ME 295 A and ME 299 Course</a:t>
            </a:r>
          </a:p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en-US" sz="2400" dirty="0"/>
              <a:t>Completed at lease nine-units in the program</a:t>
            </a:r>
          </a:p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en-US" sz="2400" dirty="0"/>
              <a:t>Classified status </a:t>
            </a:r>
          </a:p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en-US" sz="2400" dirty="0"/>
              <a:t>Not Conditionally classified</a:t>
            </a:r>
          </a:p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en-US" sz="2400" dirty="0"/>
              <a:t>Approved Candidacy form (or expected to be approved before submission of the project proposal)</a:t>
            </a:r>
          </a:p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en-US" sz="2400" dirty="0"/>
              <a:t>Not on probation</a:t>
            </a:r>
          </a:p>
          <a:p>
            <a:pPr>
              <a:lnSpc>
                <a:spcPct val="160000"/>
              </a:lnSpc>
              <a:spcBef>
                <a:spcPts val="0"/>
              </a:spcBef>
            </a:pPr>
            <a:endParaRPr lang="en-US" sz="2400" dirty="0"/>
          </a:p>
          <a:p>
            <a:pPr>
              <a:lnSpc>
                <a:spcPct val="160000"/>
              </a:lnSpc>
              <a:spcBef>
                <a:spcPts val="0"/>
              </a:spcBef>
            </a:pPr>
            <a:endParaRPr lang="en-US" sz="2400" dirty="0"/>
          </a:p>
          <a:p>
            <a:pPr>
              <a:lnSpc>
                <a:spcPct val="200000"/>
              </a:lnSpc>
            </a:pPr>
            <a:endParaRPr lang="en-US" sz="3100" dirty="0"/>
          </a:p>
          <a:p>
            <a:pPr>
              <a:lnSpc>
                <a:spcPct val="200000"/>
              </a:lnSpc>
            </a:pPr>
            <a:endParaRPr lang="en-US" sz="3100" dirty="0"/>
          </a:p>
          <a:p>
            <a:pPr>
              <a:lnSpc>
                <a:spcPct val="200000"/>
              </a:lnSpc>
            </a:pPr>
            <a:endParaRPr lang="en-US" sz="31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00400" y="6407945"/>
            <a:ext cx="4800600" cy="365125"/>
          </a:xfrm>
        </p:spPr>
        <p:txBody>
          <a:bodyPr/>
          <a:lstStyle/>
          <a:p>
            <a:pPr algn="l"/>
            <a:r>
              <a:rPr lang="en-US"/>
              <a:t>Graduate Projects Meeting                          December 5, 2025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2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06690"/>
          </a:xfrm>
        </p:spPr>
        <p:txBody>
          <a:bodyPr>
            <a:normAutofit fontScale="90000"/>
          </a:bodyPr>
          <a:lstStyle/>
          <a:p>
            <a:pPr algn="ctr"/>
            <a:br>
              <a:rPr lang="en-US" dirty="0">
                <a:solidFill>
                  <a:srgbClr val="0070C0"/>
                </a:solidFill>
              </a:rPr>
            </a:br>
            <a:br>
              <a:rPr lang="en-US" dirty="0">
                <a:solidFill>
                  <a:srgbClr val="0070C0"/>
                </a:solidFill>
              </a:rPr>
            </a:br>
            <a:br>
              <a:rPr lang="en-US" dirty="0">
                <a:solidFill>
                  <a:srgbClr val="0070C0"/>
                </a:solidFill>
              </a:rPr>
            </a:br>
            <a:br>
              <a:rPr lang="en-US" dirty="0">
                <a:solidFill>
                  <a:srgbClr val="0070C0"/>
                </a:solidFill>
              </a:rPr>
            </a:br>
            <a:r>
              <a:rPr lang="en-US" sz="4400" dirty="0"/>
              <a:t>Course Requirements and Procedures</a:t>
            </a:r>
            <a:br>
              <a:rPr lang="en-US" sz="4400" dirty="0"/>
            </a:br>
            <a:br>
              <a:rPr lang="en-US" dirty="0"/>
            </a:br>
            <a:br>
              <a:rPr lang="en-US" sz="1300" dirty="0"/>
            </a:br>
            <a:br>
              <a:rPr lang="en-US" sz="4000" dirty="0">
                <a:solidFill>
                  <a:srgbClr val="0070C0"/>
                </a:solidFill>
              </a:rPr>
            </a:br>
            <a:br>
              <a:rPr lang="en-US" dirty="0">
                <a:solidFill>
                  <a:srgbClr val="0070C0"/>
                </a:solidFill>
              </a:rPr>
            </a:b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7502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pPr marL="109725" indent="0" algn="ctr">
              <a:buNone/>
            </a:pPr>
            <a:r>
              <a:rPr lang="en-US" sz="5400" b="1" dirty="0"/>
              <a:t>Available Projects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581400" y="6407945"/>
            <a:ext cx="4267200" cy="365125"/>
          </a:xfrm>
        </p:spPr>
        <p:txBody>
          <a:bodyPr/>
          <a:lstStyle/>
          <a:p>
            <a:r>
              <a:rPr lang="en-US"/>
              <a:t>Graduate Projects Meeting                          December 5, 2025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301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02483"/>
            <a:ext cx="8229600" cy="5204810"/>
          </a:xfrm>
        </p:spPr>
        <p:txBody>
          <a:bodyPr/>
          <a:lstStyle/>
          <a:p>
            <a:pPr marL="137156" indent="0">
              <a:buNone/>
            </a:pPr>
            <a:endParaRPr lang="en-US" dirty="0"/>
          </a:p>
          <a:p>
            <a:pPr marL="137156" indent="0">
              <a:buNone/>
            </a:pPr>
            <a:r>
              <a:rPr lang="en-US" sz="2800" b="1" dirty="0">
                <a:solidFill>
                  <a:srgbClr val="FF0000"/>
                </a:solidFill>
              </a:rPr>
              <a:t>1. Have an approved </a:t>
            </a:r>
          </a:p>
          <a:p>
            <a:pPr marL="137156" indent="0">
              <a:buNone/>
            </a:pPr>
            <a:r>
              <a:rPr lang="en-US" sz="2800" b="1" dirty="0">
                <a:solidFill>
                  <a:srgbClr val="FF0000"/>
                </a:solidFill>
              </a:rPr>
              <a:t>Candidacy Form</a:t>
            </a:r>
          </a:p>
          <a:p>
            <a:pPr marL="137156" indent="0">
              <a:buNone/>
            </a:pPr>
            <a:endParaRPr lang="en-US" dirty="0"/>
          </a:p>
          <a:p>
            <a:pPr marL="137156" indent="0">
              <a:buNone/>
            </a:pPr>
            <a:r>
              <a:rPr lang="en-US" sz="2000" b="1" i="1" dirty="0"/>
              <a:t>Form is available on </a:t>
            </a:r>
          </a:p>
          <a:p>
            <a:pPr marL="137156" indent="0">
              <a:buNone/>
            </a:pPr>
            <a:r>
              <a:rPr lang="en-US" sz="2000" b="1" i="1" dirty="0"/>
              <a:t>the ME website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352801" y="6407944"/>
            <a:ext cx="4444753" cy="365125"/>
          </a:xfrm>
        </p:spPr>
        <p:txBody>
          <a:bodyPr/>
          <a:lstStyle/>
          <a:p>
            <a:r>
              <a:rPr lang="en-US"/>
              <a:t>Graduate Projects Meeting                          December 5, 2025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br>
              <a:rPr lang="en-US" sz="3600" dirty="0"/>
            </a:br>
            <a:r>
              <a:rPr lang="en-US" sz="3600" dirty="0">
                <a:solidFill>
                  <a:schemeClr val="bg2">
                    <a:lumMod val="50000"/>
                  </a:schemeClr>
                </a:solidFill>
              </a:rPr>
              <a:t>Project Proposal Requirements</a:t>
            </a:r>
            <a:br>
              <a:rPr lang="en-US" sz="3600" dirty="0">
                <a:solidFill>
                  <a:srgbClr val="00B050"/>
                </a:solidFill>
              </a:rPr>
            </a:br>
            <a:endParaRPr lang="en-US" sz="3600" dirty="0">
              <a:solidFill>
                <a:srgbClr val="00B050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D08672F-EE1D-492F-BB4A-0758753074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201" y="887630"/>
            <a:ext cx="4123153" cy="538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057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02483"/>
            <a:ext cx="8229600" cy="5204810"/>
          </a:xfrm>
        </p:spPr>
        <p:txBody>
          <a:bodyPr/>
          <a:lstStyle/>
          <a:p>
            <a:pPr marL="137156" indent="0">
              <a:buNone/>
            </a:pPr>
            <a:endParaRPr lang="en-US" dirty="0"/>
          </a:p>
          <a:p>
            <a:pPr marL="137156" indent="0">
              <a:buNone/>
            </a:pPr>
            <a:r>
              <a:rPr lang="en-US" sz="2800" b="1" dirty="0"/>
              <a:t>Candidacy Form</a:t>
            </a:r>
          </a:p>
          <a:p>
            <a:pPr marL="137156" indent="0">
              <a:buNone/>
            </a:pPr>
            <a:r>
              <a:rPr lang="en-US" sz="2000" b="1" dirty="0"/>
              <a:t>https://www.sjsu.edu/me/docs/forms_gape-candidacy.pdf</a:t>
            </a:r>
          </a:p>
          <a:p>
            <a:pPr lvl="1"/>
            <a:endParaRPr lang="en-US" dirty="0"/>
          </a:p>
          <a:p>
            <a:pPr marL="109726" indent="0">
              <a:buNone/>
            </a:pPr>
            <a:r>
              <a:rPr lang="en-US" sz="2800" b="1" dirty="0"/>
              <a:t>Step-by-step Instructions for Filling out the Form</a:t>
            </a:r>
          </a:p>
          <a:p>
            <a:pPr marL="109726" indent="0">
              <a:buNone/>
            </a:pPr>
            <a:r>
              <a:rPr lang="en-US" sz="2000" b="1" dirty="0">
                <a:hlinkClick r:id="rId2"/>
              </a:rPr>
              <a:t>https://www.sjsu.edu/me/docs/msme_currentstudents-candidacy_form_instructions_02_05_19.pdf</a:t>
            </a:r>
            <a:endParaRPr lang="en-US" sz="2000" b="1" dirty="0"/>
          </a:p>
          <a:p>
            <a:pPr marL="109726" indent="0">
              <a:buNone/>
            </a:pPr>
            <a:endParaRPr lang="en-US" sz="2000" b="1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352801" y="6407944"/>
            <a:ext cx="4444753" cy="365125"/>
          </a:xfrm>
        </p:spPr>
        <p:txBody>
          <a:bodyPr/>
          <a:lstStyle/>
          <a:p>
            <a:r>
              <a:rPr lang="en-US"/>
              <a:t>Graduate Projects Meeting                          December 5, 2025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br>
              <a:rPr lang="en-US" sz="3600" dirty="0"/>
            </a:br>
            <a:r>
              <a:rPr lang="en-US" sz="3600" dirty="0">
                <a:solidFill>
                  <a:schemeClr val="bg2">
                    <a:lumMod val="50000"/>
                  </a:schemeClr>
                </a:solidFill>
              </a:rPr>
              <a:t>Project Proposal Requirements</a:t>
            </a:r>
            <a:br>
              <a:rPr lang="en-US" sz="3600" dirty="0">
                <a:solidFill>
                  <a:srgbClr val="00B050"/>
                </a:solidFill>
              </a:rPr>
            </a:br>
            <a:endParaRPr lang="en-US" sz="36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9943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051ABB1-9A3D-4EB1-9585-FF95E633C3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38199"/>
            <a:ext cx="8229600" cy="5569745"/>
          </a:xfrm>
        </p:spPr>
        <p:txBody>
          <a:bodyPr>
            <a:normAutofit fontScale="32500" lnSpcReduction="20000"/>
          </a:bodyPr>
          <a:lstStyle/>
          <a:p>
            <a:pPr marL="109725" indent="0">
              <a:buNone/>
            </a:pPr>
            <a:r>
              <a:rPr lang="en-US" sz="8600" b="1" dirty="0">
                <a:solidFill>
                  <a:srgbClr val="FF0000"/>
                </a:solidFill>
              </a:rPr>
              <a:t>2. A completed proposal should include: </a:t>
            </a:r>
          </a:p>
          <a:p>
            <a:pPr marL="109725" indent="0">
              <a:buNone/>
            </a:pPr>
            <a:endParaRPr lang="en-US" sz="4600" dirty="0"/>
          </a:p>
          <a:p>
            <a:pPr marL="109725" indent="0">
              <a:lnSpc>
                <a:spcPct val="200000"/>
              </a:lnSpc>
              <a:spcBef>
                <a:spcPts val="0"/>
              </a:spcBef>
              <a:buNone/>
            </a:pPr>
            <a:r>
              <a:rPr lang="en-US" sz="7400" b="1" dirty="0">
                <a:solidFill>
                  <a:srgbClr val="00B0F0"/>
                </a:solidFill>
              </a:rPr>
              <a:t>A.</a:t>
            </a:r>
            <a:r>
              <a:rPr lang="en-US" sz="7400" dirty="0"/>
              <a:t> The Project Cover Page</a:t>
            </a:r>
          </a:p>
          <a:p>
            <a:pPr marL="109725" indent="0">
              <a:lnSpc>
                <a:spcPct val="200000"/>
              </a:lnSpc>
              <a:spcBef>
                <a:spcPts val="0"/>
              </a:spcBef>
              <a:buNone/>
            </a:pPr>
            <a:r>
              <a:rPr lang="en-US" sz="7400" b="1" dirty="0">
                <a:solidFill>
                  <a:srgbClr val="00B0F0"/>
                </a:solidFill>
              </a:rPr>
              <a:t>B.</a:t>
            </a:r>
            <a:r>
              <a:rPr lang="en-US" sz="7400" dirty="0"/>
              <a:t> Approved committee evaluation</a:t>
            </a:r>
          </a:p>
          <a:p>
            <a:pPr marL="109725" indent="0">
              <a:lnSpc>
                <a:spcPct val="200000"/>
              </a:lnSpc>
              <a:spcBef>
                <a:spcPts val="0"/>
              </a:spcBef>
              <a:buNone/>
            </a:pPr>
            <a:r>
              <a:rPr lang="en-US" sz="7400" b="1" dirty="0">
                <a:solidFill>
                  <a:srgbClr val="00B0F0"/>
                </a:solidFill>
              </a:rPr>
              <a:t>C.</a:t>
            </a:r>
            <a:r>
              <a:rPr lang="en-US" sz="7400" dirty="0"/>
              <a:t> Approved Candidacy Form</a:t>
            </a:r>
          </a:p>
          <a:p>
            <a:pPr marL="109725" indent="0">
              <a:lnSpc>
                <a:spcPct val="200000"/>
              </a:lnSpc>
              <a:spcBef>
                <a:spcPts val="0"/>
              </a:spcBef>
              <a:buNone/>
            </a:pPr>
            <a:r>
              <a:rPr lang="en-US" sz="7400" b="1" dirty="0">
                <a:solidFill>
                  <a:srgbClr val="00B0F0"/>
                </a:solidFill>
              </a:rPr>
              <a:t>D.</a:t>
            </a:r>
            <a:r>
              <a:rPr lang="en-US" sz="7400" dirty="0"/>
              <a:t> A comprehensive and detailed proposal of the project</a:t>
            </a:r>
          </a:p>
          <a:p>
            <a:pPr marL="109725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7400" b="1" i="1" dirty="0"/>
          </a:p>
          <a:p>
            <a:pPr marL="109725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6200" b="1" i="1" dirty="0"/>
              <a:t>NOTE: Submit all the four items in the listed order and as one package</a:t>
            </a:r>
          </a:p>
          <a:p>
            <a:pPr marL="566914" indent="-457189">
              <a:lnSpc>
                <a:spcPct val="200000"/>
              </a:lnSpc>
              <a:spcBef>
                <a:spcPts val="0"/>
              </a:spcBef>
              <a:buFont typeface="+mj-lt"/>
              <a:buAutoNum type="arabicPeriod"/>
            </a:pPr>
            <a:endParaRPr lang="en-US" sz="2400" dirty="0"/>
          </a:p>
          <a:p>
            <a:endParaRPr lang="en-US" sz="2800" dirty="0"/>
          </a:p>
          <a:p>
            <a:r>
              <a:rPr lang="en-US" sz="5500" b="1" i="1" dirty="0"/>
              <a:t>See the ME website for details:</a:t>
            </a:r>
          </a:p>
          <a:p>
            <a:r>
              <a:rPr lang="en-US" sz="5500" b="1" i="1" dirty="0">
                <a:hlinkClick r:id="rId2"/>
              </a:rPr>
              <a:t>https://www.sjsu.edu/me/graduate/current-msme/advising/project-and-thesis/project-proposal.php</a:t>
            </a:r>
            <a:endParaRPr lang="en-US" sz="5500" b="1" i="1" dirty="0"/>
          </a:p>
          <a:p>
            <a:endParaRPr lang="en-US" sz="5500" b="1" i="1" dirty="0">
              <a:solidFill>
                <a:srgbClr val="FF0000"/>
              </a:solidFill>
            </a:endParaRPr>
          </a:p>
          <a:p>
            <a:r>
              <a:rPr lang="en-US" sz="2400" b="1" i="1" dirty="0"/>
              <a:t>                                  </a:t>
            </a:r>
            <a:endParaRPr lang="en-US" sz="2000" b="1" i="1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A37808-F736-43F2-B94B-DAE612C2A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Projects Meeting                          December 5, 2025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D6D9EA-E2C9-4099-8B67-7B6B65CDC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76C15EC-A578-407E-BF51-58433986E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br>
              <a:rPr lang="en-US" dirty="0">
                <a:solidFill>
                  <a:schemeClr val="accent1"/>
                </a:solidFill>
              </a:rPr>
            </a:br>
            <a:r>
              <a:rPr lang="en-US" sz="3600" dirty="0">
                <a:solidFill>
                  <a:schemeClr val="accent1"/>
                </a:solidFill>
              </a:rPr>
              <a:t>Requirements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951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E14E72-9871-48DD-A42E-5875C57C9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Projects Meeting                          December 5, 2025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754B8B-29EF-42C6-8695-9CF618621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6</a:t>
            </a:fld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11D2AC2C-787C-4E31-893B-D615DC6BC4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0000" y="97371"/>
            <a:ext cx="4800600" cy="616348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A82A61B-5988-43B3-9234-DB4A353B2ABA}"/>
              </a:ext>
            </a:extLst>
          </p:cNvPr>
          <p:cNvSpPr txBox="1"/>
          <p:nvPr/>
        </p:nvSpPr>
        <p:spPr>
          <a:xfrm>
            <a:off x="533400" y="990600"/>
            <a:ext cx="358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Project Cover Page</a:t>
            </a:r>
          </a:p>
        </p:txBody>
      </p:sp>
    </p:spTree>
    <p:extLst>
      <p:ext uri="{BB962C8B-B14F-4D97-AF65-F5344CB8AC3E}">
        <p14:creationId xmlns:p14="http://schemas.microsoft.com/office/powerpoint/2010/main" val="390608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8737833-79D9-4F80-9D29-7BA6A547DC1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62201" y="836287"/>
            <a:ext cx="4368553" cy="5465186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333122-F983-4F2F-859B-AE9C8D1B8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Projects Meeting                          December 5, 2025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BD50AB-BBFB-4FAE-9B1F-63DA3F64B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7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15E0344-D50D-49E0-88C2-A3B7BA454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576071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B. </a:t>
            </a:r>
            <a:r>
              <a:rPr lang="en-US" sz="2800" dirty="0">
                <a:solidFill>
                  <a:schemeClr val="tx1"/>
                </a:solidFill>
              </a:rPr>
              <a:t>Committee Evaluation Form</a:t>
            </a:r>
          </a:p>
        </p:txBody>
      </p:sp>
    </p:spTree>
    <p:extLst>
      <p:ext uri="{BB962C8B-B14F-4D97-AF65-F5344CB8AC3E}">
        <p14:creationId xmlns:p14="http://schemas.microsoft.com/office/powerpoint/2010/main" val="1086302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9E6395-DF23-464D-B7D8-4F3AC161B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30892"/>
          </a:xfrm>
        </p:spPr>
        <p:txBody>
          <a:bodyPr>
            <a:normAutofit/>
          </a:bodyPr>
          <a:lstStyle/>
          <a:p>
            <a:r>
              <a:rPr lang="en-US" sz="2000" b="1" dirty="0">
                <a:hlinkClick r:id="rId2"/>
              </a:rPr>
              <a:t>http://www.sjsu.edu/me/docs/project_thesis_proposal-MSME%20Proposal%20DocuSign%20guide-20230118.pdf</a:t>
            </a:r>
            <a:endParaRPr lang="en-US" sz="2000" b="1" dirty="0"/>
          </a:p>
          <a:p>
            <a:endParaRPr lang="en-US" sz="2000" b="1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0D4D4E-B856-4B72-AD79-5A1EB0E41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Projects Meeting                          December 5, 2025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B3A64B-FEAA-4F94-982B-E4B75B125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8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C4A5679-32A3-40F9-8B92-41009E2D6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206691"/>
          </a:xfrm>
        </p:spPr>
        <p:txBody>
          <a:bodyPr>
            <a:normAutofit/>
          </a:bodyPr>
          <a:lstStyle/>
          <a:p>
            <a:r>
              <a:rPr lang="en-US" sz="3400" dirty="0"/>
              <a:t>Step-by-step Instructions for Submitting the Proposal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A1446B0-35AE-1AAA-F387-1D37F19E2997}"/>
              </a:ext>
            </a:extLst>
          </p:cNvPr>
          <p:cNvSpPr txBox="1"/>
          <p:nvPr/>
        </p:nvSpPr>
        <p:spPr>
          <a:xfrm>
            <a:off x="609600" y="3429000"/>
            <a:ext cx="792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Submit your proposal to the ME office</a:t>
            </a:r>
          </a:p>
        </p:txBody>
      </p:sp>
    </p:spTree>
    <p:extLst>
      <p:ext uri="{BB962C8B-B14F-4D97-AF65-F5344CB8AC3E}">
        <p14:creationId xmlns:p14="http://schemas.microsoft.com/office/powerpoint/2010/main" val="3322797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99C9791-25B8-45B7-AF50-F46FEFBF69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90600"/>
            <a:ext cx="5943600" cy="5016691"/>
          </a:xfrm>
        </p:spPr>
        <p:txBody>
          <a:bodyPr>
            <a:normAutofit/>
          </a:bodyPr>
          <a:lstStyle/>
          <a:p>
            <a:pPr marL="109725" indent="0">
              <a:buNone/>
            </a:pPr>
            <a:r>
              <a:rPr lang="en-US" sz="2800" b="1" dirty="0"/>
              <a:t>A proposal is considered complete when Signed by:</a:t>
            </a:r>
          </a:p>
          <a:p>
            <a:pPr marL="852657" indent="-742931">
              <a:lnSpc>
                <a:spcPct val="150000"/>
              </a:lnSpc>
              <a:buAutoNum type="arabicPeriod"/>
            </a:pPr>
            <a:r>
              <a:rPr lang="en-US" sz="2800" i="1" dirty="0"/>
              <a:t>Your committee Chair</a:t>
            </a:r>
          </a:p>
          <a:p>
            <a:pPr marL="852657" indent="-742931">
              <a:lnSpc>
                <a:spcPct val="150000"/>
              </a:lnSpc>
              <a:buAutoNum type="arabicPeriod"/>
            </a:pPr>
            <a:r>
              <a:rPr lang="en-US" sz="2800" i="1" dirty="0"/>
              <a:t>The Graduate Advisor </a:t>
            </a:r>
          </a:p>
          <a:p>
            <a:pPr marL="852657" indent="-742931">
              <a:lnSpc>
                <a:spcPct val="150000"/>
              </a:lnSpc>
              <a:buAutoNum type="arabicPeriod"/>
            </a:pPr>
            <a:r>
              <a:rPr lang="en-US" sz="2800" i="1" dirty="0"/>
              <a:t>The department Chair</a:t>
            </a:r>
          </a:p>
          <a:p>
            <a:pPr marL="109725" indent="0">
              <a:buNone/>
            </a:pPr>
            <a:endParaRPr lang="en-US" sz="3600" dirty="0"/>
          </a:p>
          <a:p>
            <a:pPr marL="109725" indent="0">
              <a:buNone/>
            </a:pPr>
            <a:endParaRPr lang="en-US" sz="3600" dirty="0"/>
          </a:p>
          <a:p>
            <a:pPr marL="109725" indent="0">
              <a:buNone/>
            </a:pPr>
            <a:endParaRPr lang="en-US" sz="36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AD4C59-8E00-41DA-9080-6890ABBFA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Projects Meeting                          December 5, 2025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B65FD6-C2CD-47D9-882B-7AD5AA722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9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D58E96F-08D9-4254-AF1E-FF49330D4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br>
              <a:rPr lang="en-US" dirty="0">
                <a:solidFill>
                  <a:schemeClr val="accent1"/>
                </a:solidFill>
              </a:rPr>
            </a:br>
            <a:r>
              <a:rPr lang="en-US" sz="3100" dirty="0">
                <a:solidFill>
                  <a:srgbClr val="FF0000"/>
                </a:solidFill>
              </a:rPr>
              <a:t>3. Have the Proposal Ready</a:t>
            </a:r>
            <a:br>
              <a:rPr lang="en-US" sz="3600" dirty="0"/>
            </a:br>
            <a:endParaRPr lang="en-US" sz="3600" dirty="0"/>
          </a:p>
        </p:txBody>
      </p:sp>
      <p:pic>
        <p:nvPicPr>
          <p:cNvPr id="5122" name="Picture 2" descr="Related image">
            <a:extLst>
              <a:ext uri="{FF2B5EF4-FFF2-40B4-BE49-F238E27FC236}">
                <a16:creationId xmlns:a16="http://schemas.microsoft.com/office/drawing/2014/main" id="{0B5D1CDD-8D2B-4F04-BC43-12DCDCC586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71756"/>
            <a:ext cx="1752600" cy="1581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0681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8749</TotalTime>
  <Words>806</Words>
  <Application>Microsoft Office PowerPoint</Application>
  <PresentationFormat>On-screen Show (4:3)</PresentationFormat>
  <Paragraphs>164</Paragraphs>
  <Slides>20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Calibri</vt:lpstr>
      <vt:lpstr>Lucida Sans Unicode</vt:lpstr>
      <vt:lpstr>Times New Roman</vt:lpstr>
      <vt:lpstr>Verdana</vt:lpstr>
      <vt:lpstr>Wingdings 2</vt:lpstr>
      <vt:lpstr>Wingdings 3</vt:lpstr>
      <vt:lpstr>Concourse</vt:lpstr>
      <vt:lpstr>   Graduate Projects Meeting December 5, 2025  Project Initiation Steps  </vt:lpstr>
      <vt:lpstr>    Course Requirements and Procedures     </vt:lpstr>
      <vt:lpstr> Project Proposal Requirements </vt:lpstr>
      <vt:lpstr> Project Proposal Requirements </vt:lpstr>
      <vt:lpstr> Requirements </vt:lpstr>
      <vt:lpstr>PowerPoint Presentation</vt:lpstr>
      <vt:lpstr>B. Committee Evaluation Form</vt:lpstr>
      <vt:lpstr>Step-by-step Instructions for Submitting the Proposal</vt:lpstr>
      <vt:lpstr> 3. Have the Proposal Ready </vt:lpstr>
      <vt:lpstr>4. Post-Proposal Requirements</vt:lpstr>
      <vt:lpstr>PowerPoint Presentation</vt:lpstr>
      <vt:lpstr>5. Oral Presentation</vt:lpstr>
      <vt:lpstr>5. Oral Presentation</vt:lpstr>
      <vt:lpstr>Deliverables</vt:lpstr>
      <vt:lpstr>How to Arrange for the Oral Presentation?</vt:lpstr>
      <vt:lpstr>How to Add ME 295 A or ME 299</vt:lpstr>
      <vt:lpstr>Important dates and Deadlines</vt:lpstr>
      <vt:lpstr>Important dates and Deadlines</vt:lpstr>
      <vt:lpstr>Note</vt:lpstr>
      <vt:lpstr>PowerPoint Presentation</vt:lpstr>
    </vt:vector>
  </TitlesOfParts>
  <Company>San Jose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Steps For Completing Your MSME</dc:title>
  <dc:creator>College Of Engineering</dc:creator>
  <cp:lastModifiedBy>Raghu B Agarwal</cp:lastModifiedBy>
  <cp:revision>265</cp:revision>
  <cp:lastPrinted>2020-04-06T22:15:28Z</cp:lastPrinted>
  <dcterms:created xsi:type="dcterms:W3CDTF">2014-08-05T22:12:25Z</dcterms:created>
  <dcterms:modified xsi:type="dcterms:W3CDTF">2025-12-06T01:29:47Z</dcterms:modified>
</cp:coreProperties>
</file>